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6389" y="868960"/>
            <a:ext cx="10874858" cy="3329581"/>
          </a:xfrm>
        </p:spPr>
        <p:txBody>
          <a:bodyPr/>
          <a:lstStyle/>
          <a:p>
            <a:r>
              <a:rPr lang="en-US" sz="6500" dirty="0"/>
              <a:t>Semester Project: Flat Belt Pulley Hydroelectric Generator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451" y="4961239"/>
            <a:ext cx="5380070" cy="861420"/>
          </a:xfrm>
        </p:spPr>
        <p:txBody>
          <a:bodyPr/>
          <a:lstStyle/>
          <a:p>
            <a:r>
              <a:rPr lang="en-US" dirty="0"/>
              <a:t>By: David Kmieciak, Derek hartmon, </a:t>
            </a:r>
          </a:p>
          <a:p>
            <a:r>
              <a:rPr lang="en-US" dirty="0"/>
              <a:t>Abdullah turkistani, &amp; Mitch weisser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500" y="3349363"/>
            <a:ext cx="3499573" cy="323599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17518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Calculations: Part 3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00" y="1152983"/>
            <a:ext cx="6010391" cy="5585074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391" y="1152983"/>
            <a:ext cx="5944829" cy="5585074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668279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Calculations: Part 3 (Cont.)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5450" r="5944" b="4814"/>
          <a:stretch/>
        </p:blipFill>
        <p:spPr>
          <a:xfrm>
            <a:off x="0" y="1111170"/>
            <a:ext cx="6829063" cy="5741043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9063" y="810228"/>
            <a:ext cx="5463985" cy="678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93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Calculations: Part 3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6006" y="5177597"/>
            <a:ext cx="5825994" cy="522502"/>
          </a:xfrm>
        </p:spPr>
        <p:txBody>
          <a:bodyPr/>
          <a:lstStyle/>
          <a:p>
            <a:r>
              <a:rPr lang="en-US" dirty="0"/>
              <a:t>The Safety Factor for the Output Shaft = 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86" y="1152983"/>
            <a:ext cx="6298561" cy="56079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7166" r="32630"/>
          <a:stretch/>
        </p:blipFill>
        <p:spPr>
          <a:xfrm>
            <a:off x="6876330" y="1885317"/>
            <a:ext cx="4096470" cy="1445883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38912" t="9884"/>
          <a:stretch/>
        </p:blipFill>
        <p:spPr>
          <a:xfrm>
            <a:off x="6876330" y="3324291"/>
            <a:ext cx="4120587" cy="1526372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1471297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329" y="402385"/>
            <a:ext cx="9404723" cy="1400530"/>
          </a:xfrm>
        </p:spPr>
        <p:txBody>
          <a:bodyPr/>
          <a:lstStyle/>
          <a:p>
            <a:r>
              <a:rPr lang="en-US" dirty="0"/>
              <a:t>Overview Summary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330" y="1499244"/>
            <a:ext cx="8262998" cy="4195481"/>
          </a:xfrm>
        </p:spPr>
        <p:txBody>
          <a:bodyPr/>
          <a:lstStyle/>
          <a:p>
            <a:r>
              <a:rPr lang="en-US" dirty="0"/>
              <a:t>We believe a pulley would be his best choice considering his current options. </a:t>
            </a:r>
          </a:p>
          <a:p>
            <a:endParaRPr lang="en-US" dirty="0"/>
          </a:p>
          <a:p>
            <a:r>
              <a:rPr lang="en-US" dirty="0"/>
              <a:t>Tried to keep a balance between smooth and efficient without going too complex. </a:t>
            </a:r>
          </a:p>
          <a:p>
            <a:endParaRPr lang="en-US" dirty="0"/>
          </a:p>
          <a:p>
            <a:r>
              <a:rPr lang="en-US" dirty="0"/>
              <a:t>Torque and stress analysis’s determined no failure. </a:t>
            </a:r>
          </a:p>
          <a:p>
            <a:endParaRPr lang="en-US" dirty="0"/>
          </a:p>
          <a:p>
            <a:r>
              <a:rPr lang="en-US" dirty="0"/>
              <a:t>Didn’t want to design a product, but rather design an operation that would produce him the most power possible.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9875" y="2454818"/>
            <a:ext cx="3450672" cy="25880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79839" y="5042822"/>
            <a:ext cx="25754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www.studentpilotnews.com</a:t>
            </a:r>
          </a:p>
        </p:txBody>
      </p:sp>
    </p:spTree>
    <p:extLst>
      <p:ext uri="{BB962C8B-B14F-4D97-AF65-F5344CB8AC3E}">
        <p14:creationId xmlns:p14="http://schemas.microsoft.com/office/powerpoint/2010/main" val="200747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Work Cited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7811" y="1541189"/>
            <a:ext cx="8946541" cy="4195481"/>
          </a:xfrm>
        </p:spPr>
        <p:txBody>
          <a:bodyPr/>
          <a:lstStyle/>
          <a:p>
            <a:r>
              <a:rPr lang="en-US" dirty="0" err="1"/>
              <a:t>Juvinall</a:t>
            </a:r>
            <a:r>
              <a:rPr lang="en-US" dirty="0"/>
              <a:t>, Robert C., and Kurt M. </a:t>
            </a:r>
            <a:r>
              <a:rPr lang="en-US" dirty="0" err="1"/>
              <a:t>Marshek</a:t>
            </a:r>
            <a:r>
              <a:rPr lang="en-US" dirty="0"/>
              <a:t>. Fundamentals of Machine Component Design. 5th ed. New York: Wiley, 2000. Print. </a:t>
            </a:r>
          </a:p>
          <a:p>
            <a:endParaRPr lang="en-US" dirty="0"/>
          </a:p>
          <a:p>
            <a:r>
              <a:rPr lang="en-US" dirty="0"/>
              <a:t>Nikhil, </a:t>
            </a:r>
            <a:r>
              <a:rPr lang="en-US" dirty="0" err="1"/>
              <a:t>Nandepu</a:t>
            </a:r>
            <a:r>
              <a:rPr lang="en-US" dirty="0"/>
              <a:t>. "Bicycle Rim." </a:t>
            </a:r>
            <a:r>
              <a:rPr lang="en-US" dirty="0" err="1"/>
              <a:t>GrabCAD</a:t>
            </a:r>
            <a:r>
              <a:rPr lang="en-US" dirty="0"/>
              <a:t>. </a:t>
            </a:r>
            <a:r>
              <a:rPr lang="en-US" dirty="0" err="1"/>
              <a:t>Stratasys</a:t>
            </a:r>
            <a:r>
              <a:rPr lang="en-US" dirty="0"/>
              <a:t>, 12 Oct. 2016. Web. 18 Apr. 2017.</a:t>
            </a:r>
          </a:p>
          <a:p>
            <a:endParaRPr lang="en-US" dirty="0"/>
          </a:p>
          <a:p>
            <a:r>
              <a:rPr lang="en-US" dirty="0"/>
              <a:t>"Mounted Ball Bearings." McMaster-Carr. McMaster-Carr, </a:t>
            </a:r>
            <a:r>
              <a:rPr lang="en-US" dirty="0" err="1"/>
              <a:t>n.d.</a:t>
            </a:r>
            <a:r>
              <a:rPr lang="en-US" dirty="0"/>
              <a:t> Web. 15 Apr. 2017.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141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2614" y="217953"/>
            <a:ext cx="9404723" cy="1400530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2971" y="2705878"/>
            <a:ext cx="718458" cy="35456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72200" y="3347207"/>
            <a:ext cx="429936" cy="9227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8955033">
            <a:off x="6423945" y="2785502"/>
            <a:ext cx="214968" cy="2962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19699131">
            <a:off x="6512003" y="3592478"/>
            <a:ext cx="180267" cy="46139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result for question 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272" y="1404727"/>
            <a:ext cx="5026047" cy="502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314426" y="6100226"/>
            <a:ext cx="25754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www.clipartfest.com</a:t>
            </a:r>
          </a:p>
        </p:txBody>
      </p:sp>
    </p:spTree>
    <p:extLst>
      <p:ext uri="{BB962C8B-B14F-4D97-AF65-F5344CB8AC3E}">
        <p14:creationId xmlns:p14="http://schemas.microsoft.com/office/powerpoint/2010/main" val="306423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Mechanical Advantage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093" y="1512241"/>
            <a:ext cx="9206758" cy="564448"/>
          </a:xfrm>
        </p:spPr>
        <p:txBody>
          <a:bodyPr/>
          <a:lstStyle/>
          <a:p>
            <a:r>
              <a:rPr lang="en-US" dirty="0"/>
              <a:t>Decided between gears, screws, pulleys, bar mechanisms, and levers.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0476" y="2245373"/>
            <a:ext cx="5429205" cy="1506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u="sng" dirty="0"/>
              <a:t>Gears</a:t>
            </a:r>
            <a:r>
              <a:rPr lang="en-US" dirty="0"/>
              <a:t>:</a:t>
            </a:r>
          </a:p>
          <a:p>
            <a:pPr lvl="1">
              <a:buFontTx/>
              <a:buChar char="-"/>
            </a:pPr>
            <a:r>
              <a:rPr lang="en-US" dirty="0"/>
              <a:t>Hard to find two with same teeth geometry/pitch.</a:t>
            </a:r>
          </a:p>
          <a:p>
            <a:pPr lvl="1">
              <a:buFontTx/>
              <a:buChar char="-"/>
            </a:pPr>
            <a:r>
              <a:rPr lang="en-US" dirty="0"/>
              <a:t>Aluminum sand casting wouldn’t work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830218" y="2273219"/>
            <a:ext cx="5429205" cy="1506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u="sng" dirty="0"/>
              <a:t>Screws</a:t>
            </a:r>
            <a:r>
              <a:rPr lang="en-US" dirty="0"/>
              <a:t>:</a:t>
            </a:r>
          </a:p>
          <a:p>
            <a:pPr lvl="1">
              <a:buFontTx/>
              <a:buChar char="-"/>
            </a:pPr>
            <a:r>
              <a:rPr lang="en-US" dirty="0"/>
              <a:t>Not very applicable for this specific project.</a:t>
            </a:r>
          </a:p>
          <a:p>
            <a:pPr lvl="1">
              <a:buFontTx/>
              <a:buChar char="-"/>
            </a:pPr>
            <a:r>
              <a:rPr lang="en-US" dirty="0"/>
              <a:t>Not likely to be found in junk yard.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0476" y="3701843"/>
            <a:ext cx="5429205" cy="1506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u="sng" dirty="0"/>
              <a:t>Bar Mechanism</a:t>
            </a:r>
            <a:r>
              <a:rPr lang="en-US" dirty="0"/>
              <a:t>:</a:t>
            </a:r>
          </a:p>
          <a:p>
            <a:pPr lvl="1">
              <a:buFontTx/>
              <a:buChar char="-"/>
            </a:pPr>
            <a:r>
              <a:rPr lang="en-US" dirty="0"/>
              <a:t>Only produce a slight mechanical advantage.</a:t>
            </a:r>
          </a:p>
          <a:p>
            <a:pPr lvl="1">
              <a:buFontTx/>
              <a:buChar char="-"/>
            </a:pPr>
            <a:r>
              <a:rPr lang="en-US" dirty="0"/>
              <a:t>Hard to setup. 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830217" y="3766422"/>
            <a:ext cx="5429205" cy="1506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u="sng" dirty="0"/>
              <a:t>Lever</a:t>
            </a:r>
            <a:r>
              <a:rPr lang="en-US" dirty="0"/>
              <a:t>:</a:t>
            </a:r>
          </a:p>
          <a:p>
            <a:pPr lvl="1">
              <a:buFontTx/>
              <a:buChar char="-"/>
            </a:pPr>
            <a:r>
              <a:rPr lang="en-US" dirty="0"/>
              <a:t>Not very useful for high RPM situations.</a:t>
            </a:r>
          </a:p>
          <a:p>
            <a:pPr lvl="1">
              <a:buFontTx/>
              <a:buChar char="-"/>
            </a:pPr>
            <a:r>
              <a:rPr lang="en-US" dirty="0"/>
              <a:t>Used more for lifting heavy objects with a small amount of force. 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15078" y="5273230"/>
            <a:ext cx="4690975" cy="1506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u="sng" dirty="0"/>
              <a:t>Pulley</a:t>
            </a:r>
            <a:r>
              <a:rPr lang="en-US" dirty="0"/>
              <a:t>:</a:t>
            </a:r>
          </a:p>
          <a:p>
            <a:pPr lvl="1">
              <a:buFontTx/>
              <a:buChar char="-"/>
            </a:pPr>
            <a:r>
              <a:rPr lang="en-US" dirty="0"/>
              <a:t>Good for high RPM situations.</a:t>
            </a:r>
          </a:p>
          <a:p>
            <a:pPr lvl="1">
              <a:buFontTx/>
              <a:buChar char="-"/>
            </a:pPr>
            <a:r>
              <a:rPr lang="en-US" dirty="0"/>
              <a:t>Could be aluminum sand casted.   </a:t>
            </a:r>
          </a:p>
        </p:txBody>
      </p:sp>
    </p:spTree>
    <p:extLst>
      <p:ext uri="{BB962C8B-B14F-4D97-AF65-F5344CB8AC3E}">
        <p14:creationId xmlns:p14="http://schemas.microsoft.com/office/powerpoint/2010/main" val="1765065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-1"/>
          <a:stretch/>
        </p:blipFill>
        <p:spPr>
          <a:xfrm>
            <a:off x="6091916" y="2052213"/>
            <a:ext cx="5451627" cy="41961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900" dirty="0"/>
              <a:t>Our Mechanical Advantage:</a:t>
            </a:r>
            <a:br>
              <a:rPr lang="en-US" sz="3900" dirty="0"/>
            </a:br>
            <a:r>
              <a:rPr lang="en-US" sz="3900" dirty="0"/>
              <a:t>The Flat Belt Pulley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0" y="2052212"/>
            <a:ext cx="4812303" cy="442408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900" dirty="0"/>
              <a:t>Gear Ratio: 2:1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1900" dirty="0"/>
              <a:t>Keep as much surface area as possible.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1900" dirty="0"/>
              <a:t>Robert </a:t>
            </a:r>
            <a:r>
              <a:rPr lang="en-US" sz="1900" dirty="0" err="1"/>
              <a:t>Juvinall</a:t>
            </a:r>
            <a:r>
              <a:rPr lang="en-US" sz="1900" dirty="0"/>
              <a:t> and Kurt </a:t>
            </a:r>
            <a:r>
              <a:rPr lang="en-US" sz="1900" dirty="0" err="1"/>
              <a:t>Marshek</a:t>
            </a:r>
            <a:r>
              <a:rPr lang="en-US" sz="1900" dirty="0"/>
              <a:t> say, “The capacity of a belt to drive is normally limited by the slippage of the </a:t>
            </a:r>
            <a:r>
              <a:rPr lang="en-US" sz="1900" i="1" dirty="0"/>
              <a:t>smaller</a:t>
            </a:r>
            <a:r>
              <a:rPr lang="en-US" sz="1900" dirty="0"/>
              <a:t> pulley” (787).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1900" dirty="0"/>
              <a:t>Does not NEED to be exactly 2:1.</a:t>
            </a:r>
          </a:p>
          <a:p>
            <a:pPr marL="0" indent="0">
              <a:lnSpc>
                <a:spcPct val="90000"/>
              </a:lnSpc>
              <a:buNone/>
            </a:pPr>
            <a:endParaRPr lang="en-US" sz="1900" dirty="0"/>
          </a:p>
          <a:p>
            <a:pPr>
              <a:lnSpc>
                <a:spcPct val="90000"/>
              </a:lnSpc>
            </a:pPr>
            <a:r>
              <a:rPr lang="en-US" sz="1900" dirty="0"/>
              <a:t>Belt Type: Flat.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1900" dirty="0"/>
              <a:t>Flat belts are better than V-belts in high speed applications.</a:t>
            </a:r>
          </a:p>
        </p:txBody>
      </p:sp>
    </p:spTree>
    <p:extLst>
      <p:ext uri="{BB962C8B-B14F-4D97-AF65-F5344CB8AC3E}">
        <p14:creationId xmlns:p14="http://schemas.microsoft.com/office/powerpoint/2010/main" val="1168143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12" name="Picture 11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4" name="Picture 13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8" name="Picture 17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0" name="Picture 19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2" name="Rectangle 2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36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49646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0" name="Freeform: Shape 2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68960" y="-68960"/>
            <a:ext cx="6858001" cy="6995918"/>
          </a:xfrm>
          <a:custGeom>
            <a:avLst/>
            <a:gdLst>
              <a:gd name="connsiteX0" fmla="*/ 6858001 w 6858001"/>
              <a:gd name="connsiteY0" fmla="*/ 1344715 h 6995918"/>
              <a:gd name="connsiteX1" fmla="*/ 6858001 w 6858001"/>
              <a:gd name="connsiteY1" fmla="*/ 1177 h 6995918"/>
              <a:gd name="connsiteX2" fmla="*/ 6702324 w 6858001"/>
              <a:gd name="connsiteY2" fmla="*/ 26222 h 6995918"/>
              <a:gd name="connsiteX3" fmla="*/ 6547333 w 6858001"/>
              <a:gd name="connsiteY3" fmla="*/ 50091 h 6995918"/>
              <a:gd name="connsiteX4" fmla="*/ 6391657 w 6858001"/>
              <a:gd name="connsiteY4" fmla="*/ 73455 h 6995918"/>
              <a:gd name="connsiteX5" fmla="*/ 6235294 w 6858001"/>
              <a:gd name="connsiteY5" fmla="*/ 93458 h 6995918"/>
              <a:gd name="connsiteX6" fmla="*/ 6079618 w 6858001"/>
              <a:gd name="connsiteY6" fmla="*/ 113629 h 6995918"/>
              <a:gd name="connsiteX7" fmla="*/ 5923255 w 6858001"/>
              <a:gd name="connsiteY7" fmla="*/ 132455 h 6995918"/>
              <a:gd name="connsiteX8" fmla="*/ 5768950 w 6858001"/>
              <a:gd name="connsiteY8" fmla="*/ 148591 h 6995918"/>
              <a:gd name="connsiteX9" fmla="*/ 5612588 w 6858001"/>
              <a:gd name="connsiteY9" fmla="*/ 163887 h 6995918"/>
              <a:gd name="connsiteX10" fmla="*/ 5456911 w 6858001"/>
              <a:gd name="connsiteY10" fmla="*/ 177839 h 6995918"/>
              <a:gd name="connsiteX11" fmla="*/ 5303978 w 6858001"/>
              <a:gd name="connsiteY11" fmla="*/ 189941 h 6995918"/>
              <a:gd name="connsiteX12" fmla="*/ 5148987 w 6858001"/>
              <a:gd name="connsiteY12" fmla="*/ 202044 h 6995918"/>
              <a:gd name="connsiteX13" fmla="*/ 4996054 w 6858001"/>
              <a:gd name="connsiteY13" fmla="*/ 212129 h 6995918"/>
              <a:gd name="connsiteX14" fmla="*/ 4843120 w 6858001"/>
              <a:gd name="connsiteY14" fmla="*/ 220029 h 6995918"/>
              <a:gd name="connsiteX15" fmla="*/ 4690873 w 6858001"/>
              <a:gd name="connsiteY15" fmla="*/ 228266 h 6995918"/>
              <a:gd name="connsiteX16" fmla="*/ 4539997 w 6858001"/>
              <a:gd name="connsiteY16" fmla="*/ 235157 h 6995918"/>
              <a:gd name="connsiteX17" fmla="*/ 4390492 w 6858001"/>
              <a:gd name="connsiteY17" fmla="*/ 240032 h 6995918"/>
              <a:gd name="connsiteX18" fmla="*/ 4240988 w 6858001"/>
              <a:gd name="connsiteY18" fmla="*/ 244234 h 6995918"/>
              <a:gd name="connsiteX19" fmla="*/ 4092855 w 6858001"/>
              <a:gd name="connsiteY19" fmla="*/ 248268 h 6995918"/>
              <a:gd name="connsiteX20" fmla="*/ 3946780 w 6858001"/>
              <a:gd name="connsiteY20" fmla="*/ 250117 h 6995918"/>
              <a:gd name="connsiteX21" fmla="*/ 3800704 w 6858001"/>
              <a:gd name="connsiteY21" fmla="*/ 252134 h 6995918"/>
              <a:gd name="connsiteX22" fmla="*/ 3656686 w 6858001"/>
              <a:gd name="connsiteY22" fmla="*/ 253143 h 6995918"/>
              <a:gd name="connsiteX23" fmla="*/ 3514040 w 6858001"/>
              <a:gd name="connsiteY23" fmla="*/ 252134 h 6995918"/>
              <a:gd name="connsiteX24" fmla="*/ 3372765 w 6858001"/>
              <a:gd name="connsiteY24" fmla="*/ 252134 h 6995918"/>
              <a:gd name="connsiteX25" fmla="*/ 3232862 w 6858001"/>
              <a:gd name="connsiteY25" fmla="*/ 250117 h 6995918"/>
              <a:gd name="connsiteX26" fmla="*/ 3095702 w 6858001"/>
              <a:gd name="connsiteY26" fmla="*/ 247092 h 6995918"/>
              <a:gd name="connsiteX27" fmla="*/ 2959914 w 6858001"/>
              <a:gd name="connsiteY27" fmla="*/ 244234 h 6995918"/>
              <a:gd name="connsiteX28" fmla="*/ 2826868 w 6858001"/>
              <a:gd name="connsiteY28" fmla="*/ 241040 h 6995918"/>
              <a:gd name="connsiteX29" fmla="*/ 2694509 w 6858001"/>
              <a:gd name="connsiteY29" fmla="*/ 236166 h 6995918"/>
              <a:gd name="connsiteX30" fmla="*/ 2564208 w 6858001"/>
              <a:gd name="connsiteY30" fmla="*/ 230955 h 6995918"/>
              <a:gd name="connsiteX31" fmla="*/ 2436649 w 6858001"/>
              <a:gd name="connsiteY31" fmla="*/ 226249 h 6995918"/>
              <a:gd name="connsiteX32" fmla="*/ 2187703 w 6858001"/>
              <a:gd name="connsiteY32" fmla="*/ 212969 h 6995918"/>
              <a:gd name="connsiteX33" fmla="*/ 1949045 w 6858001"/>
              <a:gd name="connsiteY33" fmla="*/ 198850 h 6995918"/>
              <a:gd name="connsiteX34" fmla="*/ 1719988 w 6858001"/>
              <a:gd name="connsiteY34" fmla="*/ 184058 h 6995918"/>
              <a:gd name="connsiteX35" fmla="*/ 1503275 w 6858001"/>
              <a:gd name="connsiteY35" fmla="*/ 167753 h 6995918"/>
              <a:gd name="connsiteX36" fmla="*/ 1296163 w 6858001"/>
              <a:gd name="connsiteY36" fmla="*/ 150776 h 6995918"/>
              <a:gd name="connsiteX37" fmla="*/ 1104139 w 6858001"/>
              <a:gd name="connsiteY37" fmla="*/ 132455 h 6995918"/>
              <a:gd name="connsiteX38" fmla="*/ 923774 w 6858001"/>
              <a:gd name="connsiteY38" fmla="*/ 114469 h 6995918"/>
              <a:gd name="connsiteX39" fmla="*/ 757810 w 6858001"/>
              <a:gd name="connsiteY39" fmla="*/ 96484 h 6995918"/>
              <a:gd name="connsiteX40" fmla="*/ 605563 w 6858001"/>
              <a:gd name="connsiteY40" fmla="*/ 79507 h 6995918"/>
              <a:gd name="connsiteX41" fmla="*/ 470460 w 6858001"/>
              <a:gd name="connsiteY41" fmla="*/ 63370 h 6995918"/>
              <a:gd name="connsiteX42" fmla="*/ 348388 w 6858001"/>
              <a:gd name="connsiteY42" fmla="*/ 48074 h 6995918"/>
              <a:gd name="connsiteX43" fmla="*/ 245518 w 6858001"/>
              <a:gd name="connsiteY43" fmla="*/ 35299 h 6995918"/>
              <a:gd name="connsiteX44" fmla="*/ 159107 w 6858001"/>
              <a:gd name="connsiteY44" fmla="*/ 23197 h 6995918"/>
              <a:gd name="connsiteX45" fmla="*/ 40463 w 6858001"/>
              <a:gd name="connsiteY45" fmla="*/ 5883 h 6995918"/>
              <a:gd name="connsiteX46" fmla="*/ 1 w 6858001"/>
              <a:gd name="connsiteY46" fmla="*/ 0 h 6995918"/>
              <a:gd name="connsiteX47" fmla="*/ 1 w 6858001"/>
              <a:gd name="connsiteY47" fmla="*/ 905354 h 6995918"/>
              <a:gd name="connsiteX48" fmla="*/ 0 w 6858001"/>
              <a:gd name="connsiteY48" fmla="*/ 905354 h 6995918"/>
              <a:gd name="connsiteX49" fmla="*/ 0 w 6858001"/>
              <a:gd name="connsiteY49" fmla="*/ 6995918 h 6995918"/>
              <a:gd name="connsiteX50" fmla="*/ 6858000 w 6858001"/>
              <a:gd name="connsiteY50" fmla="*/ 6995918 h 6995918"/>
              <a:gd name="connsiteX51" fmla="*/ 6858000 w 6858001"/>
              <a:gd name="connsiteY51" fmla="*/ 1344715 h 6995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95918">
                <a:moveTo>
                  <a:pt x="6858001" y="1344715"/>
                </a:moveTo>
                <a:lnTo>
                  <a:pt x="6858001" y="1177"/>
                </a:lnTo>
                <a:lnTo>
                  <a:pt x="6702324" y="26222"/>
                </a:lnTo>
                <a:lnTo>
                  <a:pt x="6547333" y="50091"/>
                </a:lnTo>
                <a:lnTo>
                  <a:pt x="6391657" y="73455"/>
                </a:lnTo>
                <a:lnTo>
                  <a:pt x="6235294" y="93458"/>
                </a:lnTo>
                <a:lnTo>
                  <a:pt x="6079618" y="113629"/>
                </a:lnTo>
                <a:lnTo>
                  <a:pt x="5923255" y="132455"/>
                </a:lnTo>
                <a:lnTo>
                  <a:pt x="5768950" y="148591"/>
                </a:lnTo>
                <a:lnTo>
                  <a:pt x="5612588" y="163887"/>
                </a:lnTo>
                <a:lnTo>
                  <a:pt x="5456911" y="177839"/>
                </a:lnTo>
                <a:lnTo>
                  <a:pt x="5303978" y="189941"/>
                </a:lnTo>
                <a:lnTo>
                  <a:pt x="5148987" y="202044"/>
                </a:lnTo>
                <a:lnTo>
                  <a:pt x="4996054" y="212129"/>
                </a:lnTo>
                <a:lnTo>
                  <a:pt x="4843120" y="220029"/>
                </a:lnTo>
                <a:lnTo>
                  <a:pt x="4690873" y="228266"/>
                </a:lnTo>
                <a:lnTo>
                  <a:pt x="4539997" y="235157"/>
                </a:lnTo>
                <a:lnTo>
                  <a:pt x="4390492" y="240032"/>
                </a:lnTo>
                <a:lnTo>
                  <a:pt x="4240988" y="244234"/>
                </a:lnTo>
                <a:lnTo>
                  <a:pt x="4092855" y="248268"/>
                </a:lnTo>
                <a:lnTo>
                  <a:pt x="3946780" y="250117"/>
                </a:lnTo>
                <a:lnTo>
                  <a:pt x="3800704" y="252134"/>
                </a:lnTo>
                <a:lnTo>
                  <a:pt x="3656686" y="253143"/>
                </a:lnTo>
                <a:lnTo>
                  <a:pt x="3514040" y="252134"/>
                </a:lnTo>
                <a:lnTo>
                  <a:pt x="3372765" y="252134"/>
                </a:lnTo>
                <a:lnTo>
                  <a:pt x="3232862" y="250117"/>
                </a:lnTo>
                <a:lnTo>
                  <a:pt x="3095702" y="247092"/>
                </a:lnTo>
                <a:lnTo>
                  <a:pt x="2959914" y="244234"/>
                </a:lnTo>
                <a:lnTo>
                  <a:pt x="2826868" y="241040"/>
                </a:lnTo>
                <a:lnTo>
                  <a:pt x="2694509" y="236166"/>
                </a:lnTo>
                <a:lnTo>
                  <a:pt x="2564208" y="230955"/>
                </a:lnTo>
                <a:lnTo>
                  <a:pt x="2436649" y="226249"/>
                </a:lnTo>
                <a:lnTo>
                  <a:pt x="2187703" y="212969"/>
                </a:lnTo>
                <a:lnTo>
                  <a:pt x="1949045" y="198850"/>
                </a:lnTo>
                <a:lnTo>
                  <a:pt x="1719988" y="184058"/>
                </a:lnTo>
                <a:lnTo>
                  <a:pt x="1503275" y="167753"/>
                </a:lnTo>
                <a:lnTo>
                  <a:pt x="1296163" y="150776"/>
                </a:lnTo>
                <a:lnTo>
                  <a:pt x="1104139" y="132455"/>
                </a:lnTo>
                <a:lnTo>
                  <a:pt x="923774" y="114469"/>
                </a:lnTo>
                <a:lnTo>
                  <a:pt x="757810" y="96484"/>
                </a:lnTo>
                <a:lnTo>
                  <a:pt x="605563" y="79507"/>
                </a:lnTo>
                <a:lnTo>
                  <a:pt x="470460" y="63370"/>
                </a:lnTo>
                <a:lnTo>
                  <a:pt x="348388" y="48074"/>
                </a:lnTo>
                <a:lnTo>
                  <a:pt x="245518" y="35299"/>
                </a:lnTo>
                <a:lnTo>
                  <a:pt x="159107" y="23197"/>
                </a:lnTo>
                <a:lnTo>
                  <a:pt x="40463" y="5883"/>
                </a:lnTo>
                <a:lnTo>
                  <a:pt x="1" y="0"/>
                </a:lnTo>
                <a:lnTo>
                  <a:pt x="1" y="905354"/>
                </a:lnTo>
                <a:lnTo>
                  <a:pt x="0" y="905354"/>
                </a:lnTo>
                <a:lnTo>
                  <a:pt x="0" y="6995918"/>
                </a:lnTo>
                <a:lnTo>
                  <a:pt x="6858000" y="6995918"/>
                </a:lnTo>
                <a:lnTo>
                  <a:pt x="6858000" y="1344715"/>
                </a:lnTo>
                <a:close/>
              </a:path>
            </a:pathLst>
          </a:custGeom>
          <a:ln>
            <a:noFill/>
          </a:ln>
        </p:spPr>
      </p:sp>
      <p:pic>
        <p:nvPicPr>
          <p:cNvPr id="7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/>
          <a:srcRect/>
          <a:stretch/>
        </p:blipFill>
        <p:spPr>
          <a:xfrm>
            <a:off x="145154" y="457898"/>
            <a:ext cx="6361336" cy="5868332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8194" y="-403869"/>
            <a:ext cx="4158334" cy="306650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800" dirty="0">
                <a:solidFill>
                  <a:srgbClr val="EBEBEB"/>
                </a:solidFill>
              </a:rPr>
              <a:t>The Complete Mechanism 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7540513" y="2967311"/>
            <a:ext cx="3355521" cy="4424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900" dirty="0">
                <a:solidFill>
                  <a:schemeClr val="bg1"/>
                </a:solidFill>
              </a:rPr>
              <a:t>The system includes: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1900" dirty="0">
                <a:solidFill>
                  <a:schemeClr val="bg1"/>
                </a:solidFill>
              </a:rPr>
              <a:t>Large Pulley.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1900" dirty="0">
                <a:solidFill>
                  <a:schemeClr val="bg1"/>
                </a:solidFill>
              </a:rPr>
              <a:t>Small Pulley.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1900" dirty="0">
                <a:solidFill>
                  <a:schemeClr val="bg1"/>
                </a:solidFill>
              </a:rPr>
              <a:t>Input &amp; Output Shaft.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1900" dirty="0">
                <a:solidFill>
                  <a:schemeClr val="bg1"/>
                </a:solidFill>
              </a:rPr>
              <a:t>Bearings.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1900" dirty="0">
                <a:solidFill>
                  <a:schemeClr val="bg1"/>
                </a:solidFill>
              </a:rPr>
              <a:t>Square tubing.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1900" dirty="0">
                <a:solidFill>
                  <a:schemeClr val="bg1"/>
                </a:solidFill>
              </a:rPr>
              <a:t>Electric Generator.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1900" dirty="0">
                <a:solidFill>
                  <a:schemeClr val="bg1"/>
                </a:solidFill>
              </a:rPr>
              <a:t>Water Wheel.</a:t>
            </a:r>
          </a:p>
          <a:p>
            <a:pPr marL="0" indent="0">
              <a:lnSpc>
                <a:spcPct val="90000"/>
              </a:lnSpc>
              <a:buNone/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341025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Breaking It Down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837" y="1381799"/>
            <a:ext cx="11098635" cy="5287449"/>
          </a:xfrm>
        </p:spPr>
        <p:txBody>
          <a:bodyPr>
            <a:normAutofit fontScale="92500" lnSpcReduction="20000"/>
          </a:bodyPr>
          <a:lstStyle/>
          <a:p>
            <a:r>
              <a:rPr lang="en-US" sz="1600" u="sng" dirty="0"/>
              <a:t>Big Pulley</a:t>
            </a:r>
            <a:r>
              <a:rPr lang="en-US" sz="1600" dirty="0"/>
              <a:t>: We picked a bicycle rim because it we figured it would be easy to find in a salvage yard or in the neighborhood. </a:t>
            </a:r>
          </a:p>
          <a:p>
            <a:endParaRPr lang="en-US" sz="1600" dirty="0"/>
          </a:p>
          <a:p>
            <a:r>
              <a:rPr lang="en-US" sz="1600" u="sng" dirty="0"/>
              <a:t>Small Pulley</a:t>
            </a:r>
            <a:r>
              <a:rPr lang="en-US" sz="1600" dirty="0"/>
              <a:t>: This part would be aluminum sand casted so the exact diameter and geometry could be determined to match the desired 2:1 gear ratio. </a:t>
            </a:r>
          </a:p>
          <a:p>
            <a:endParaRPr lang="en-US" sz="1600" dirty="0"/>
          </a:p>
          <a:p>
            <a:r>
              <a:rPr lang="en-US" sz="1600" u="sng" dirty="0"/>
              <a:t>Bearings</a:t>
            </a:r>
            <a:r>
              <a:rPr lang="en-US" sz="1600" dirty="0"/>
              <a:t>: Allows the whole mechanism to have great shaft rotation and tolerance.</a:t>
            </a:r>
          </a:p>
          <a:p>
            <a:endParaRPr lang="en-US" sz="1600" dirty="0"/>
          </a:p>
          <a:p>
            <a:r>
              <a:rPr lang="en-US" sz="1600" u="sng" dirty="0"/>
              <a:t>Square Tubing:</a:t>
            </a:r>
            <a:r>
              <a:rPr lang="en-US" sz="1600" dirty="0"/>
              <a:t> Great for strong structural support. </a:t>
            </a:r>
          </a:p>
          <a:p>
            <a:endParaRPr lang="en-US" sz="1600" dirty="0"/>
          </a:p>
          <a:p>
            <a:r>
              <a:rPr lang="en-US" sz="1600" u="sng" dirty="0"/>
              <a:t>Water Wheel:</a:t>
            </a:r>
            <a:r>
              <a:rPr lang="en-US" sz="1600" dirty="0"/>
              <a:t> Easiest to just aluminum sand cast rather than try to find. </a:t>
            </a:r>
          </a:p>
          <a:p>
            <a:endParaRPr lang="en-US" sz="1600" dirty="0"/>
          </a:p>
          <a:p>
            <a:r>
              <a:rPr lang="en-US" sz="1600" u="sng" dirty="0"/>
              <a:t>Electric Generator</a:t>
            </a:r>
            <a:r>
              <a:rPr lang="en-US" sz="1600" dirty="0"/>
              <a:t>: Either made by Hastings or try to find a pre-built generator. </a:t>
            </a:r>
          </a:p>
          <a:p>
            <a:endParaRPr lang="en-US" sz="1600" dirty="0"/>
          </a:p>
          <a:p>
            <a:r>
              <a:rPr lang="en-US" sz="1600" u="sng" dirty="0"/>
              <a:t>Flat Belt</a:t>
            </a:r>
            <a:r>
              <a:rPr lang="en-US" sz="1600" dirty="0"/>
              <a:t>: Find in any average mechanical car system or pulley mechanism. </a:t>
            </a:r>
          </a:p>
          <a:p>
            <a:endParaRPr lang="en-US" sz="1600" dirty="0"/>
          </a:p>
          <a:p>
            <a:r>
              <a:rPr lang="en-US" sz="1600" u="sng" dirty="0"/>
              <a:t>Input &amp; Output Shafts</a:t>
            </a:r>
            <a:r>
              <a:rPr lang="en-US" sz="1600" dirty="0"/>
              <a:t>: Any diameter at least 10mm or bigger. </a:t>
            </a:r>
          </a:p>
        </p:txBody>
      </p:sp>
      <p:pic>
        <p:nvPicPr>
          <p:cNvPr id="1026" name="Picture 2" descr="Image result for light bul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60" y="3215987"/>
            <a:ext cx="3139693" cy="331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331080" y="6531429"/>
            <a:ext cx="25754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www.clipground.com</a:t>
            </a:r>
          </a:p>
        </p:txBody>
      </p:sp>
    </p:spTree>
    <p:extLst>
      <p:ext uri="{BB962C8B-B14F-4D97-AF65-F5344CB8AC3E}">
        <p14:creationId xmlns:p14="http://schemas.microsoft.com/office/powerpoint/2010/main" val="2903335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Calculations: Part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307284"/>
            <a:ext cx="8946541" cy="4195481"/>
          </a:xfrm>
        </p:spPr>
        <p:txBody>
          <a:bodyPr/>
          <a:lstStyle/>
          <a:p>
            <a:r>
              <a:rPr lang="en-US" sz="1800" dirty="0"/>
              <a:t>Determined torques applied to the whole mechanical system.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620786" y="377924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620786" y="423644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23" y="1889057"/>
            <a:ext cx="5439300" cy="4812162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801" y="2054131"/>
            <a:ext cx="4956735" cy="457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824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019" y="163064"/>
            <a:ext cx="9404723" cy="1400530"/>
          </a:xfrm>
        </p:spPr>
        <p:txBody>
          <a:bodyPr/>
          <a:lstStyle/>
          <a:p>
            <a:r>
              <a:rPr lang="en-US" dirty="0"/>
              <a:t>The Calculations: Part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019" y="866383"/>
            <a:ext cx="8946541" cy="4195481"/>
          </a:xfrm>
        </p:spPr>
        <p:txBody>
          <a:bodyPr/>
          <a:lstStyle/>
          <a:p>
            <a:r>
              <a:rPr lang="en-US" dirty="0"/>
              <a:t>The next set of calculations was used to determine the safety factor of the input shaft.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31" y="1563594"/>
            <a:ext cx="6010391" cy="5294406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122" y="1563594"/>
            <a:ext cx="5944829" cy="5294406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632163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105" y="217826"/>
            <a:ext cx="9404723" cy="1400530"/>
          </a:xfrm>
        </p:spPr>
        <p:txBody>
          <a:bodyPr/>
          <a:lstStyle/>
          <a:p>
            <a:r>
              <a:rPr lang="en-US" dirty="0"/>
              <a:t>The Calculations: Part 2 (Cont.)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325" t="2289" r="1441" b="2711"/>
          <a:stretch/>
        </p:blipFill>
        <p:spPr>
          <a:xfrm>
            <a:off x="0" y="1180618"/>
            <a:ext cx="7025833" cy="5677382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823" y="295738"/>
            <a:ext cx="5710177" cy="732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374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Calculations: Part 2 (Cont.)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745" y="824462"/>
            <a:ext cx="6298561" cy="59305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5391" r="37563"/>
          <a:stretch/>
        </p:blipFill>
        <p:spPr>
          <a:xfrm>
            <a:off x="7176305" y="1574157"/>
            <a:ext cx="3796496" cy="192642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43497" t="2263"/>
          <a:stretch/>
        </p:blipFill>
        <p:spPr>
          <a:xfrm>
            <a:off x="7176304" y="3495554"/>
            <a:ext cx="3811281" cy="1655456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041383" y="5278931"/>
            <a:ext cx="4540658" cy="660614"/>
          </a:xfrm>
        </p:spPr>
        <p:txBody>
          <a:bodyPr/>
          <a:lstStyle/>
          <a:p>
            <a:r>
              <a:rPr lang="en-US" sz="1800" dirty="0"/>
              <a:t>Safety Factor of Input Shaft = 140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1513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2699</TotalTime>
  <Words>588</Words>
  <Application>Microsoft Office PowerPoint</Application>
  <PresentationFormat>Widescreen</PresentationFormat>
  <Paragraphs>84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Ion</vt:lpstr>
      <vt:lpstr>Semester Project: Flat Belt Pulley Hydroelectric Generator</vt:lpstr>
      <vt:lpstr>The Mechanical Advantage</vt:lpstr>
      <vt:lpstr>Our Mechanical Advantage: The Flat Belt Pulley System</vt:lpstr>
      <vt:lpstr>The Complete Mechanism </vt:lpstr>
      <vt:lpstr>Breaking It Down</vt:lpstr>
      <vt:lpstr>The Calculations: Part 1</vt:lpstr>
      <vt:lpstr>The Calculations: Part 2</vt:lpstr>
      <vt:lpstr>The Calculations: Part 2 (Cont.)</vt:lpstr>
      <vt:lpstr>The Calculations: Part 2 (Cont.)</vt:lpstr>
      <vt:lpstr>The Calculations: Part 3 </vt:lpstr>
      <vt:lpstr>The Calculations: Part 3 (Cont.)</vt:lpstr>
      <vt:lpstr>The Calculations: Part 3 (Cont.)</vt:lpstr>
      <vt:lpstr>Overview Summary </vt:lpstr>
      <vt:lpstr>Work Cited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Semester Project: Flat Belt Pulley Hydroelectric Generator</dc:title>
  <dc:creator>David Kmieciak</dc:creator>
  <cp:lastModifiedBy>David Kmieciak</cp:lastModifiedBy>
  <cp:revision>21</cp:revision>
  <dcterms:created xsi:type="dcterms:W3CDTF">2017-05-08T01:26:14Z</dcterms:created>
  <dcterms:modified xsi:type="dcterms:W3CDTF">2017-05-10T03:46:38Z</dcterms:modified>
</cp:coreProperties>
</file>